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21"/>
  </p:notesMasterIdLst>
  <p:sldIdLst>
    <p:sldId id="256" r:id="rId2"/>
    <p:sldId id="280" r:id="rId3"/>
    <p:sldId id="291" r:id="rId4"/>
    <p:sldId id="284" r:id="rId5"/>
    <p:sldId id="298" r:id="rId6"/>
    <p:sldId id="296" r:id="rId7"/>
    <p:sldId id="290" r:id="rId8"/>
    <p:sldId id="299" r:id="rId9"/>
    <p:sldId id="297" r:id="rId10"/>
    <p:sldId id="285" r:id="rId11"/>
    <p:sldId id="289" r:id="rId12"/>
    <p:sldId id="292" r:id="rId13"/>
    <p:sldId id="286" r:id="rId14"/>
    <p:sldId id="293" r:id="rId15"/>
    <p:sldId id="295" r:id="rId16"/>
    <p:sldId id="294" r:id="rId17"/>
    <p:sldId id="301" r:id="rId18"/>
    <p:sldId id="300" r:id="rId19"/>
    <p:sldId id="279" r:id="rId20"/>
  </p:sldIdLst>
  <p:sldSz cx="12192000" cy="6858000"/>
  <p:notesSz cx="6888163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ED6319B-B031-4FB8-9DF0-726159C629B3}">
          <p14:sldIdLst>
            <p14:sldId id="256"/>
            <p14:sldId id="280"/>
            <p14:sldId id="291"/>
            <p14:sldId id="284"/>
            <p14:sldId id="298"/>
            <p14:sldId id="296"/>
            <p14:sldId id="290"/>
            <p14:sldId id="299"/>
            <p14:sldId id="297"/>
            <p14:sldId id="285"/>
            <p14:sldId id="289"/>
            <p14:sldId id="292"/>
            <p14:sldId id="286"/>
            <p14:sldId id="293"/>
            <p14:sldId id="295"/>
            <p14:sldId id="294"/>
            <p14:sldId id="301"/>
            <p14:sldId id="300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dTFJVm92yYdQxRWAMIgG/8JyR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2A4"/>
    <a:srgbClr val="1C98CC"/>
    <a:srgbClr val="1A5DE4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9D8479-3DA3-43C4-94B7-B19F07E3C505}">
  <a:tblStyle styleId="{659D8479-3DA3-43C4-94B7-B19F07E3C50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2DF10B-4518-4970-8934-92F0D7B4DE9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1AF233-2613-42AC-8B26-EA1759C7A84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276" cy="50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2265" y="0"/>
            <a:ext cx="2984276" cy="50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85"/>
            <a:ext cx="2984276" cy="50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2265" y="9516085"/>
            <a:ext cx="2984276" cy="50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9557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976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41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464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95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28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914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765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7413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09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789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73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11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04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532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90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25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3313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9304" y="4821678"/>
            <a:ext cx="5509557" cy="3945301"/>
          </a:xfrm>
          <a:prstGeom prst="rect">
            <a:avLst/>
          </a:prstGeom>
        </p:spPr>
        <p:txBody>
          <a:bodyPr spcFirstLastPara="1" wrap="square" lIns="93025" tIns="46500" rIns="93025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995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1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37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195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6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59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3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2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48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7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8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7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8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6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1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4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  <a:tileRect/>
        </a:gra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ctrTitle" idx="4294967295"/>
          </p:nvPr>
        </p:nvSpPr>
        <p:spPr>
          <a:xfrm>
            <a:off x="1291224" y="2568771"/>
            <a:ext cx="9794698" cy="303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193960"/>
              </a:buClr>
            </a:pPr>
            <a:r>
              <a:rPr lang="ru-RU" sz="5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Всероссийский форум организаторов отдыха и оздоровления детей</a:t>
            </a:r>
            <a:br>
              <a:rPr lang="ru-RU" sz="5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5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«Большие Смыслы – 2022»</a:t>
            </a:r>
            <a:r>
              <a:rPr lang="ru-RU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 i="0" u="none" strike="noStrike" cap="none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3200" b="1" i="0" u="none" strike="noStrike" cap="none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endParaRPr sz="2500" b="1" i="0" u="none" strike="noStrike" cap="none" dirty="0">
              <a:solidFill>
                <a:srgbClr val="1939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803" y="358672"/>
            <a:ext cx="2152262" cy="143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7" y="73180"/>
            <a:ext cx="2005263" cy="2005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89056" y="-110085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Дружина «Океанская Эскадра» 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6" y="1237948"/>
            <a:ext cx="6838056" cy="5065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78" y="1239215"/>
            <a:ext cx="3455102" cy="2441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78" y="3861683"/>
            <a:ext cx="3455103" cy="2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8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48682" y="-114566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Дружина «Океанская Эскадра» 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83" y="1501916"/>
            <a:ext cx="5849410" cy="4133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3" y="1501916"/>
            <a:ext cx="5849410" cy="4133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6182" y="576251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Общая стоимость </a:t>
            </a:r>
            <a:r>
              <a:rPr lang="ru-RU" dirty="0">
                <a:solidFill>
                  <a:srgbClr val="002060"/>
                </a:solidFill>
              </a:rPr>
              <a:t>модульного здания – 45 003 333,00 руб.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Срок реализации с 16.02.2016 по 01.06.2017 год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Вместимость: 111 человек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Площадь всего - 619,48 кв.м.</a:t>
            </a:r>
          </a:p>
        </p:txBody>
      </p:sp>
    </p:spTree>
    <p:extLst>
      <p:ext uri="{BB962C8B-B14F-4D97-AF65-F5344CB8AC3E}">
        <p14:creationId xmlns:p14="http://schemas.microsoft.com/office/powerpoint/2010/main" val="73835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0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Детский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инженерно-технический центр «ДИТЦ»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3" y="1291472"/>
            <a:ext cx="7582646" cy="46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0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Детский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инженерно-технический центр «ДИТЦ»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341" y="1868852"/>
            <a:ext cx="7186749" cy="31396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74699" y="5609916"/>
            <a:ext cx="723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Стоимость модульного здания – </a:t>
            </a:r>
            <a:r>
              <a:rPr lang="ru-RU" dirty="0" smtClean="0">
                <a:solidFill>
                  <a:srgbClr val="002060"/>
                </a:solidFill>
              </a:rPr>
              <a:t>18 000 000,00 руб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Срок реализации </a:t>
            </a:r>
            <a:r>
              <a:rPr lang="ru-RU" dirty="0" smtClean="0">
                <a:solidFill>
                  <a:srgbClr val="002060"/>
                </a:solidFill>
              </a:rPr>
              <a:t>с 08.12.2020 по 25.03.2021 год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Вместимость: 7 классов по 25 человек (общее количество 175 человек)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Площадь - </a:t>
            </a:r>
            <a:r>
              <a:rPr lang="ru-RU" dirty="0">
                <a:solidFill>
                  <a:srgbClr val="002060"/>
                </a:solidFill>
              </a:rPr>
              <a:t>608 кв.м.</a:t>
            </a:r>
          </a:p>
        </p:txBody>
      </p:sp>
    </p:spTree>
    <p:extLst>
      <p:ext uri="{BB962C8B-B14F-4D97-AF65-F5344CB8AC3E}">
        <p14:creationId xmlns:p14="http://schemas.microsoft.com/office/powerpoint/2010/main" val="240181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0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Детский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инженерно-технический центр «ДИТЦ»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23797" y="1291472"/>
            <a:ext cx="2731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Инженерная графика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42" y="1918155"/>
            <a:ext cx="5505165" cy="41456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237818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S – 87,42 м2;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Количество обучающихся – 12;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</a:rPr>
              <a:t>Оснащение: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Интерактивная техника </a:t>
            </a:r>
            <a:r>
              <a:rPr lang="ru-RU" sz="1600" dirty="0">
                <a:solidFill>
                  <a:srgbClr val="002060"/>
                </a:solidFill>
              </a:rPr>
              <a:t>(12 + 1 моноблоков, проектор, интерактивная доска) 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Особая техника </a:t>
            </a:r>
            <a:r>
              <a:rPr lang="ru-RU" sz="1600" dirty="0">
                <a:solidFill>
                  <a:srgbClr val="002060"/>
                </a:solidFill>
              </a:rPr>
              <a:t>(ударный фотопринтер, 3d сканер, 2 токарных станка, 2 фрезерных (одноместных) станка, 2 фрезерных станка, лазерный гравер)</a:t>
            </a:r>
          </a:p>
        </p:txBody>
      </p:sp>
    </p:spTree>
    <p:extLst>
      <p:ext uri="{BB962C8B-B14F-4D97-AF65-F5344CB8AC3E}">
        <p14:creationId xmlns:p14="http://schemas.microsoft.com/office/powerpoint/2010/main" val="288314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9427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Модульный жилой блок дружины «Тигрёнок»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01" y="1609164"/>
            <a:ext cx="8048716" cy="45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2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9427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Модульный жилой блок дружины «Тигрёнок»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6" y="1094806"/>
            <a:ext cx="5573860" cy="4452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15" y="1094806"/>
            <a:ext cx="5679001" cy="44529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1716" y="574444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Стоимость </a:t>
            </a:r>
            <a:r>
              <a:rPr lang="ru-RU" dirty="0">
                <a:solidFill>
                  <a:srgbClr val="002060"/>
                </a:solidFill>
              </a:rPr>
              <a:t>модульного блока - 79 779 473,12 руб.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Стоимость благоустройства - </a:t>
            </a:r>
            <a:r>
              <a:rPr lang="ru-RU" dirty="0">
                <a:solidFill>
                  <a:srgbClr val="002060"/>
                </a:solidFill>
              </a:rPr>
              <a:t>27 818 510,51 руб.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Срок </a:t>
            </a:r>
            <a:r>
              <a:rPr lang="ru-RU" dirty="0">
                <a:solidFill>
                  <a:srgbClr val="002060"/>
                </a:solidFill>
              </a:rPr>
              <a:t>реализации с 29.04.2022 по 30.11.2022 год.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Площадь </a:t>
            </a:r>
            <a:r>
              <a:rPr lang="ru-RU" dirty="0">
                <a:solidFill>
                  <a:srgbClr val="002060"/>
                </a:solidFill>
              </a:rPr>
              <a:t>модульного блока 1 232 кв.м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6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9427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Модульный жилой блок дружины «Тигрёнок»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9" y="1079353"/>
            <a:ext cx="5090554" cy="3817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93" y="4203865"/>
            <a:ext cx="3400236" cy="2465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4065752"/>
            <a:ext cx="3437561" cy="26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0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904216" y="9427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Модульный жилой блок дружины «Тигрёнок»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5899" y="1039513"/>
            <a:ext cx="112276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1. Модульное </a:t>
            </a:r>
            <a:r>
              <a:rPr lang="ru-RU" dirty="0">
                <a:solidFill>
                  <a:srgbClr val="002060"/>
                </a:solidFill>
              </a:rPr>
              <a:t>здание </a:t>
            </a:r>
            <a:r>
              <a:rPr lang="ru-RU" dirty="0" smtClean="0">
                <a:solidFill>
                  <a:srgbClr val="002060"/>
                </a:solidFill>
              </a:rPr>
              <a:t>представляет собой </a:t>
            </a:r>
            <a:r>
              <a:rPr lang="ru-RU" dirty="0">
                <a:solidFill>
                  <a:srgbClr val="002060"/>
                </a:solidFill>
              </a:rPr>
              <a:t>два прямоугольных объема, расположенных на расстоянии 9.3 м друг от друга, соединённых между собой двухсветным пространством- атриумом со стеклянными стенами-витражами под одной крышей.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2. </a:t>
            </a:r>
            <a:r>
              <a:rPr lang="ru-RU" dirty="0">
                <a:solidFill>
                  <a:srgbClr val="002060"/>
                </a:solidFill>
              </a:rPr>
              <a:t>Жилой модуль </a:t>
            </a:r>
            <a:r>
              <a:rPr lang="ru-RU" dirty="0" smtClean="0">
                <a:solidFill>
                  <a:srgbClr val="002060"/>
                </a:solidFill>
              </a:rPr>
              <a:t>круглогодичного </a:t>
            </a:r>
            <a:r>
              <a:rPr lang="ru-RU" dirty="0">
                <a:solidFill>
                  <a:srgbClr val="002060"/>
                </a:solidFill>
              </a:rPr>
              <a:t>функционирования.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4. Все помещения с мокрыми </a:t>
            </a:r>
            <a:r>
              <a:rPr lang="ru-RU" dirty="0" smtClean="0">
                <a:solidFill>
                  <a:srgbClr val="002060"/>
                </a:solidFill>
              </a:rPr>
              <a:t>процессами оборудованы </a:t>
            </a:r>
            <a:r>
              <a:rPr lang="ru-RU" dirty="0">
                <a:solidFill>
                  <a:srgbClr val="002060"/>
                </a:solidFill>
              </a:rPr>
              <a:t>приточно-вытяжной вентиляцией.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5. Для беспрепятственного доступа МГН, Жилой модуль-блок оборудован пандусами, имеются спальни для проживания МНГ на 1-м этаже: две комнаты по два спальных места.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Жилой двухэтажный модуль рассчитан на 150 человек.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Предусматриваются </a:t>
            </a:r>
            <a:r>
              <a:rPr lang="ru-RU" dirty="0">
                <a:solidFill>
                  <a:srgbClr val="002060"/>
                </a:solidFill>
              </a:rPr>
              <a:t>помещения: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– Атриум;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22 помещений санузлов;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– 4 отрядных комнаты;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2 жилые комнаты </a:t>
            </a:r>
            <a:r>
              <a:rPr lang="ru-RU" dirty="0">
                <a:solidFill>
                  <a:srgbClr val="002060"/>
                </a:solidFill>
              </a:rPr>
              <a:t>на 2 человека;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6 жилых комнат </a:t>
            </a:r>
            <a:r>
              <a:rPr lang="ru-RU" dirty="0">
                <a:solidFill>
                  <a:srgbClr val="002060"/>
                </a:solidFill>
              </a:rPr>
              <a:t>на 4 человека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– 22 жилых комнат </a:t>
            </a:r>
            <a:r>
              <a:rPr lang="ru-RU" dirty="0">
                <a:solidFill>
                  <a:srgbClr val="002060"/>
                </a:solidFill>
              </a:rPr>
              <a:t>на 5 </a:t>
            </a:r>
            <a:r>
              <a:rPr lang="ru-RU" dirty="0" smtClean="0">
                <a:solidFill>
                  <a:srgbClr val="002060"/>
                </a:solidFill>
              </a:rPr>
              <a:t>человек</a:t>
            </a:r>
            <a:r>
              <a:rPr lang="ru-RU" dirty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– 2</a:t>
            </a:r>
            <a:r>
              <a:rPr lang="ru-RU" dirty="0" smtClean="0">
                <a:solidFill>
                  <a:srgbClr val="002060"/>
                </a:solidFill>
              </a:rPr>
              <a:t> жилые комнаты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r>
              <a:rPr lang="ru-RU" dirty="0" smtClean="0">
                <a:solidFill>
                  <a:srgbClr val="002060"/>
                </a:solidFill>
              </a:rPr>
              <a:t>6 </a:t>
            </a:r>
            <a:r>
              <a:rPr lang="ru-RU" dirty="0">
                <a:solidFill>
                  <a:srgbClr val="002060"/>
                </a:solidFill>
              </a:rPr>
              <a:t>человек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В данном проекте применён метод зонирования. Этот метод позволяет распределить помещение так, чтобы определить функциональные зоны, их границы и разумное использовать каждый квадрат помещения. В декабре 2022 года монтажные работы будут полностью завершены.</a:t>
            </a:r>
          </a:p>
        </p:txBody>
      </p:sp>
    </p:spTree>
    <p:extLst>
      <p:ext uri="{BB962C8B-B14F-4D97-AF65-F5344CB8AC3E}">
        <p14:creationId xmlns:p14="http://schemas.microsoft.com/office/powerpoint/2010/main" val="404639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8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6" y="119256"/>
            <a:ext cx="7120745" cy="1176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33" y="5269494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126175" y="321849"/>
            <a:ext cx="100044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193960"/>
              </a:buClr>
              <a:buSzPct val="100000"/>
              <a:buFont typeface="Arial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Расположение модульных зданий </a:t>
            </a:r>
            <a:endParaRPr sz="32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1" y="1096075"/>
            <a:ext cx="10787255" cy="54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527143" y="0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3" y="1605235"/>
            <a:ext cx="8782050" cy="4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746218" y="-114566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65" y="1651955"/>
            <a:ext cx="8433505" cy="4766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29970" y="1040829"/>
            <a:ext cx="3403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Учебный класс «</a:t>
            </a:r>
            <a:r>
              <a:rPr lang="ru-RU" sz="2000" dirty="0">
                <a:solidFill>
                  <a:srgbClr val="002060"/>
                </a:solidFill>
              </a:rPr>
              <a:t>Усадьба» </a:t>
            </a:r>
          </a:p>
        </p:txBody>
      </p:sp>
    </p:spTree>
    <p:extLst>
      <p:ext uri="{BB962C8B-B14F-4D97-AF65-F5344CB8AC3E}">
        <p14:creationId xmlns:p14="http://schemas.microsoft.com/office/powerpoint/2010/main" val="2229006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746218" y="-114566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229970" y="1040829"/>
            <a:ext cx="3403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Учебный класс «</a:t>
            </a:r>
            <a:r>
              <a:rPr lang="ru-RU" sz="2000" dirty="0">
                <a:solidFill>
                  <a:srgbClr val="002060"/>
                </a:solidFill>
              </a:rPr>
              <a:t>Усадьба»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86" y="1615592"/>
            <a:ext cx="6786144" cy="41873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65130" y="2478150"/>
            <a:ext cx="47184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Стоимость </a:t>
            </a:r>
            <a:r>
              <a:rPr lang="ru-RU" dirty="0">
                <a:solidFill>
                  <a:srgbClr val="002060"/>
                </a:solidFill>
              </a:rPr>
              <a:t>модульного здания </a:t>
            </a:r>
            <a:r>
              <a:rPr lang="ru-RU" dirty="0" smtClean="0">
                <a:solidFill>
                  <a:srgbClr val="002060"/>
                </a:solidFill>
              </a:rPr>
              <a:t>– 20 828 </a:t>
            </a:r>
            <a:r>
              <a:rPr lang="ru-RU" dirty="0">
                <a:solidFill>
                  <a:srgbClr val="002060"/>
                </a:solidFill>
              </a:rPr>
              <a:t>884,20 руб.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Срок </a:t>
            </a:r>
            <a:r>
              <a:rPr lang="ru-RU" dirty="0">
                <a:solidFill>
                  <a:srgbClr val="002060"/>
                </a:solidFill>
              </a:rPr>
              <a:t>реализации с </a:t>
            </a:r>
            <a:r>
              <a:rPr lang="ru-RU" dirty="0" smtClean="0">
                <a:solidFill>
                  <a:srgbClr val="002060"/>
                </a:solidFill>
              </a:rPr>
              <a:t>18.06.2017 </a:t>
            </a:r>
            <a:r>
              <a:rPr lang="ru-RU" dirty="0">
                <a:solidFill>
                  <a:srgbClr val="002060"/>
                </a:solidFill>
              </a:rPr>
              <a:t>по </a:t>
            </a:r>
            <a:r>
              <a:rPr lang="ru-RU" dirty="0" smtClean="0">
                <a:solidFill>
                  <a:srgbClr val="002060"/>
                </a:solidFill>
              </a:rPr>
              <a:t>31.12.2018 </a:t>
            </a:r>
            <a:r>
              <a:rPr lang="ru-RU" dirty="0">
                <a:solidFill>
                  <a:srgbClr val="002060"/>
                </a:solidFill>
              </a:rPr>
              <a:t>год.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Площади</a:t>
            </a:r>
            <a:r>
              <a:rPr lang="ru-RU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</a:t>
            </a:r>
            <a:r>
              <a:rPr lang="ru-RU" dirty="0">
                <a:solidFill>
                  <a:srgbClr val="002060"/>
                </a:solidFill>
              </a:rPr>
              <a:t>. Помещение блинной общая полезная площадь помещения 41 кв.м.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2. Помещение выставочного зала общая полезная площадь помещения 35 кв.м.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3. Санузел общая полезная площадь помещения 9,5 кв.м.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4. Гардероб общая полезная площадь помещения 15,5 кв.м. </a:t>
            </a:r>
          </a:p>
        </p:txBody>
      </p:sp>
    </p:spTree>
    <p:extLst>
      <p:ext uri="{BB962C8B-B14F-4D97-AF65-F5344CB8AC3E}">
        <p14:creationId xmlns:p14="http://schemas.microsoft.com/office/powerpoint/2010/main" val="224884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527143" y="0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138642" y="999084"/>
            <a:ext cx="3557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800" dirty="0">
                <a:solidFill>
                  <a:srgbClr val="002060"/>
                </a:solidFill>
              </a:rPr>
              <a:t>Мастерская «Дом гончара»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44" y="1845121"/>
            <a:ext cx="8121894" cy="45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678216" y="41138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084937" y="1040222"/>
            <a:ext cx="3557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800" dirty="0">
                <a:solidFill>
                  <a:srgbClr val="002060"/>
                </a:solidFill>
              </a:rPr>
              <a:t>Мастерская «Дом гончара»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05994" y="2816524"/>
            <a:ext cx="44864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Стоимость </a:t>
            </a:r>
            <a:r>
              <a:rPr lang="ru-RU" dirty="0">
                <a:solidFill>
                  <a:srgbClr val="002060"/>
                </a:solidFill>
              </a:rPr>
              <a:t>модульного здания – 8 850 000,00 руб.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Срок </a:t>
            </a:r>
            <a:r>
              <a:rPr lang="ru-RU" dirty="0">
                <a:solidFill>
                  <a:srgbClr val="002060"/>
                </a:solidFill>
              </a:rPr>
              <a:t>реализации с 18.09.2019 по 31.03.2020 </a:t>
            </a:r>
            <a:r>
              <a:rPr lang="ru-RU" dirty="0" smtClean="0">
                <a:solidFill>
                  <a:srgbClr val="002060"/>
                </a:solidFill>
              </a:rPr>
              <a:t>год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Площади: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1. Печная </a:t>
            </a:r>
            <a:r>
              <a:rPr lang="ru-RU" dirty="0">
                <a:solidFill>
                  <a:srgbClr val="002060"/>
                </a:solidFill>
              </a:rPr>
              <a:t>13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2. Класс </a:t>
            </a:r>
            <a:r>
              <a:rPr lang="ru-RU" dirty="0">
                <a:solidFill>
                  <a:srgbClr val="002060"/>
                </a:solidFill>
              </a:rPr>
              <a:t>для занятий 1 - 33,5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3. Класс </a:t>
            </a:r>
            <a:r>
              <a:rPr lang="ru-RU" dirty="0">
                <a:solidFill>
                  <a:srgbClr val="002060"/>
                </a:solidFill>
              </a:rPr>
              <a:t>для занятий 2 - 33,5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4. Санузел </a:t>
            </a:r>
            <a:r>
              <a:rPr lang="ru-RU" dirty="0">
                <a:solidFill>
                  <a:srgbClr val="002060"/>
                </a:solidFill>
              </a:rPr>
              <a:t>для МГН 6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5. Тамбур </a:t>
            </a:r>
            <a:r>
              <a:rPr lang="ru-RU" dirty="0">
                <a:solidFill>
                  <a:srgbClr val="002060"/>
                </a:solidFill>
              </a:rPr>
              <a:t>5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6. Подсобное </a:t>
            </a:r>
            <a:r>
              <a:rPr lang="ru-RU" dirty="0">
                <a:solidFill>
                  <a:srgbClr val="002060"/>
                </a:solidFill>
              </a:rPr>
              <a:t>помещение 6 кв.м.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1" y="1810097"/>
            <a:ext cx="7489753" cy="40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781387" y="-39418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958637" y="898111"/>
            <a:ext cx="2154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>
              <a:solidFill>
                <a:srgbClr val="002060"/>
              </a:solidFill>
            </a:endParaRPr>
          </a:p>
          <a:p>
            <a:r>
              <a:rPr lang="ru-RU" sz="2000">
                <a:solidFill>
                  <a:srgbClr val="002060"/>
                </a:solidFill>
              </a:rPr>
              <a:t>Фотомастерская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23" y="1605997"/>
            <a:ext cx="6802784" cy="48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1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1C98CC"/>
            </a:gs>
          </a:gsLst>
          <a:lin ang="27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 idx="4294967295"/>
          </p:nvPr>
        </p:nvSpPr>
        <p:spPr>
          <a:xfrm>
            <a:off x="1746215" y="-76992"/>
            <a:ext cx="8371001" cy="129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193960"/>
              </a:buClr>
              <a:buSzPct val="100000"/>
            </a:pPr>
            <a:r>
              <a:rPr lang="ru-RU" sz="40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Выставочно-образовательный 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центр </a:t>
            </a: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2800" b="1" dirty="0">
                <a:solidFill>
                  <a:srgbClr val="193960"/>
                </a:solidFill>
                <a:latin typeface="Arial"/>
                <a:ea typeface="Arial"/>
                <a:cs typeface="Arial"/>
                <a:sym typeface="Arial"/>
              </a:rPr>
              <a:t>Русское подворье»</a:t>
            </a:r>
            <a:endParaRPr sz="28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логотип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342" y="164230"/>
            <a:ext cx="1101251" cy="7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854339" y="822963"/>
            <a:ext cx="2154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Фотомастерская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4" y="1530849"/>
            <a:ext cx="10271884" cy="37774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83716" y="521326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Стоимость </a:t>
            </a:r>
            <a:r>
              <a:rPr lang="ru-RU" dirty="0">
                <a:solidFill>
                  <a:srgbClr val="002060"/>
                </a:solidFill>
              </a:rPr>
              <a:t>модульного здания – 5 125 337,50 руб.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Срок </a:t>
            </a:r>
            <a:r>
              <a:rPr lang="ru-RU" dirty="0">
                <a:solidFill>
                  <a:srgbClr val="002060"/>
                </a:solidFill>
              </a:rPr>
              <a:t>реализации с 30.09.2019 по 31.05.2020 </a:t>
            </a:r>
            <a:r>
              <a:rPr lang="ru-RU" dirty="0" smtClean="0">
                <a:solidFill>
                  <a:srgbClr val="002060"/>
                </a:solidFill>
              </a:rPr>
              <a:t>год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Площади: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1. Помещение </a:t>
            </a:r>
            <a:r>
              <a:rPr lang="ru-RU" dirty="0">
                <a:solidFill>
                  <a:srgbClr val="002060"/>
                </a:solidFill>
              </a:rPr>
              <a:t>фотостудии 52,5 кв.м.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2. Помещение </a:t>
            </a:r>
            <a:r>
              <a:rPr lang="ru-RU" dirty="0">
                <a:solidFill>
                  <a:srgbClr val="002060"/>
                </a:solidFill>
              </a:rPr>
              <a:t>администратора 18 кв.м.</a:t>
            </a:r>
          </a:p>
        </p:txBody>
      </p:sp>
    </p:spTree>
    <p:extLst>
      <p:ext uri="{BB962C8B-B14F-4D97-AF65-F5344CB8AC3E}">
        <p14:creationId xmlns:p14="http://schemas.microsoft.com/office/powerpoint/2010/main" val="241654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1659</TotalTime>
  <Words>561</Words>
  <Application>Microsoft Office PowerPoint</Application>
  <PresentationFormat>Широкоэкранный</PresentationFormat>
  <Paragraphs>82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Глубина</vt:lpstr>
      <vt:lpstr>Всероссийский форум организаторов отдыха и оздоровления детей «Большие Смыслы – 2022»  </vt:lpstr>
      <vt:lpstr>Расположение модульных зданий 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  Выставочно-образовательный центр  «Русское подворье»</vt:lpstr>
      <vt:lpstr>Дружина «Океанская Эскадра» </vt:lpstr>
      <vt:lpstr>  Дружина «Океанская Эскадра» </vt:lpstr>
      <vt:lpstr>Детский инженерно-технический центр «ДИТЦ»</vt:lpstr>
      <vt:lpstr>Детский инженерно-технический центр «ДИТЦ»</vt:lpstr>
      <vt:lpstr>Детский инженерно-технический центр «ДИТЦ»</vt:lpstr>
      <vt:lpstr>Модульный жилой блок дружины «Тигрёнок»</vt:lpstr>
      <vt:lpstr>Модульный жилой блок дружины «Тигрёнок»</vt:lpstr>
      <vt:lpstr>Модульный жилой блок дружины «Тигрёнок»</vt:lpstr>
      <vt:lpstr>Модульный жилой блок дружины «Тигрёнок»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 ФЕДЕРАЛЬНОГО ГОСУДАРСТВЕННОГО БЮДЖЕТНОГО ОБРАЗОВАТЕЛЬНОГО УЧРЕЖДЕНИЯ  «Всероссийский детский центр «Океан»</dc:title>
  <dc:creator>Голик Алексей Иванович</dc:creator>
  <cp:lastModifiedBy>Борис Скориков</cp:lastModifiedBy>
  <cp:revision>78</cp:revision>
  <dcterms:created xsi:type="dcterms:W3CDTF">2021-10-07T10:41:03Z</dcterms:created>
  <dcterms:modified xsi:type="dcterms:W3CDTF">2022-10-11T08:13:24Z</dcterms:modified>
</cp:coreProperties>
</file>