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74" r:id="rId2"/>
    <p:sldId id="299" r:id="rId3"/>
    <p:sldId id="307" r:id="rId4"/>
    <p:sldId id="308" r:id="rId5"/>
    <p:sldId id="258" r:id="rId6"/>
  </p:sldIdLst>
  <p:sldSz cx="18288000" cy="10287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Helveticish Bold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49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37C"/>
    <a:srgbClr val="8064A2"/>
    <a:srgbClr val="608CAB"/>
    <a:srgbClr val="053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7" autoAdjust="0"/>
    <p:restoredTop sz="96374" autoAdjust="0"/>
  </p:normalViewPr>
  <p:slideViewPr>
    <p:cSldViewPr>
      <p:cViewPr>
        <p:scale>
          <a:sx n="63" d="100"/>
          <a:sy n="63" d="100"/>
        </p:scale>
        <p:origin x="-101" y="192"/>
      </p:cViewPr>
      <p:guideLst>
        <p:guide orient="horz" pos="54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A55F6-F50A-4AA7-AE9A-1E1784F276C5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A309-C8A9-434B-8B1C-D158F87CD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4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CA309-C8A9-434B-8B1C-D158F87CD04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86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CA309-C8A9-434B-8B1C-D158F87CD0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CA309-C8A9-434B-8B1C-D158F87CD04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86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CA309-C8A9-434B-8B1C-D158F87CD0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onkurs.subsidy@yandex.ru" TargetMode="External"/><Relationship Id="rId5" Type="http://schemas.openxmlformats.org/officeDocument/2006/relationships/hyperlink" Target="https://promote.budget.gov.ru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A7FBAFC-37F2-4153-8F1F-A5B113D22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0756"/>
            <a:ext cx="3728064" cy="882214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A60E2B25-16C3-4E11-B768-F7C365F4A861}"/>
              </a:ext>
            </a:extLst>
          </p:cNvPr>
          <p:cNvGrpSpPr/>
          <p:nvPr/>
        </p:nvGrpSpPr>
        <p:grpSpPr>
          <a:xfrm>
            <a:off x="5196819" y="269280"/>
            <a:ext cx="6399453" cy="925167"/>
            <a:chOff x="3810000" y="286300"/>
            <a:chExt cx="6399453" cy="925167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6D9F095A-0695-473B-A737-88A022BEE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810000" y="286300"/>
              <a:ext cx="925167" cy="9251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9E4296D-0344-4D2A-BC62-04DF4F0DB8A3}"/>
                </a:ext>
              </a:extLst>
            </p:cNvPr>
            <p:cNvSpPr txBox="1"/>
            <p:nvPr/>
          </p:nvSpPr>
          <p:spPr>
            <a:xfrm>
              <a:off x="4800600" y="487273"/>
              <a:ext cx="5408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ФЕДЕРАЛЬНЫЙ ЦЕНТР ДОПОЛНИТЕЛЬНОГО ОБРАЗОВАНИЯ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 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7857E1D-6A27-45EC-B878-F31A3763DDE2}"/>
              </a:ext>
            </a:extLst>
          </p:cNvPr>
          <p:cNvGrpSpPr/>
          <p:nvPr/>
        </p:nvGrpSpPr>
        <p:grpSpPr>
          <a:xfrm>
            <a:off x="11717303" y="54027"/>
            <a:ext cx="6203868" cy="1355673"/>
            <a:chOff x="10210074" y="-12995"/>
            <a:chExt cx="6203868" cy="13556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49ABF01-5410-4210-943E-D18BB7F38458}"/>
                </a:ext>
              </a:extLst>
            </p:cNvPr>
            <p:cNvSpPr txBox="1"/>
            <p:nvPr/>
          </p:nvSpPr>
          <p:spPr>
            <a:xfrm>
              <a:off x="11277600" y="342900"/>
              <a:ext cx="51363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ЦЕНТР ДЕТСКО-ЮНОШЕСКОГО ТУРИЗМА, КРАЕВЕДЕНИЯ 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ФГБОУ ДО ФЦДО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456276B1-6599-4CFD-A96F-60DC8AE0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074" y="-12995"/>
              <a:ext cx="1064328" cy="1355673"/>
            </a:xfrm>
            <a:prstGeom prst="rect">
              <a:avLst/>
            </a:prstGeom>
          </p:spPr>
        </p:pic>
      </p:grpSp>
      <p:sp>
        <p:nvSpPr>
          <p:cNvPr id="15" name="AutoShape 4">
            <a:extLst>
              <a:ext uri="{FF2B5EF4-FFF2-40B4-BE49-F238E27FC236}">
                <a16:creationId xmlns:a16="http://schemas.microsoft.com/office/drawing/2014/main" xmlns="" id="{00AFDE26-4D93-FC45-92B8-29212320EB7D}"/>
              </a:ext>
            </a:extLst>
          </p:cNvPr>
          <p:cNvSpPr/>
          <p:nvPr/>
        </p:nvSpPr>
        <p:spPr>
          <a:xfrm>
            <a:off x="-20053" y="1370008"/>
            <a:ext cx="18288000" cy="919586"/>
          </a:xfrm>
          <a:prstGeom prst="rect">
            <a:avLst/>
          </a:prstGeom>
          <a:solidFill>
            <a:srgbClr val="053D57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28800" y="2588955"/>
            <a:ext cx="14290368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онкурсный отбор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предоставление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субсидий из федерального бюджета юридическим лицам (за исключением государственных (муниципальных) учреждений) и индивидуальным предпринимателям, осуществляющим мероприятия по содействию организации отдыха детей и их оздоровления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5924797"/>
            <a:ext cx="205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2021 год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820400" y="5932818"/>
            <a:ext cx="205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2022 год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6809482"/>
            <a:ext cx="6909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Приняли участие 36 организаций </a:t>
            </a:r>
          </a:p>
          <a:p>
            <a:r>
              <a:rPr lang="ru-RU" sz="3200" dirty="0" smtClean="0"/>
              <a:t>победителями стали – 31 организация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744200" y="6885682"/>
            <a:ext cx="69367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Приняли участие 80 организаций </a:t>
            </a:r>
          </a:p>
          <a:p>
            <a:r>
              <a:rPr lang="ru-RU" sz="3200" dirty="0" smtClean="0"/>
              <a:t>победителями стали – 46 организаций</a:t>
            </a:r>
            <a:endParaRPr lang="ru-RU" sz="3200" dirty="0"/>
          </a:p>
        </p:txBody>
      </p:sp>
      <p:sp>
        <p:nvSpPr>
          <p:cNvPr id="21" name="TextBox 5"/>
          <p:cNvSpPr txBox="1"/>
          <p:nvPr/>
        </p:nvSpPr>
        <p:spPr>
          <a:xfrm>
            <a:off x="424904" y="1419359"/>
            <a:ext cx="11740783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ru-RU" sz="3200" b="1" spc="294" dirty="0" smtClean="0">
                <a:solidFill>
                  <a:schemeClr val="bg1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СТАТИСТИКА</a:t>
            </a:r>
            <a:endParaRPr lang="en-US" sz="3200" b="1" spc="294" dirty="0">
              <a:solidFill>
                <a:schemeClr val="bg1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8965168"/>
            <a:ext cx="12190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*Правила предоставления субсидий утверждены Постановлением </a:t>
            </a:r>
            <a:r>
              <a:rPr lang="ru-RU" sz="2000" dirty="0"/>
              <a:t>Правительства РФ № 1578 от 18.01.2021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/>
          <p:nvPr/>
        </p:nvSpPr>
        <p:spPr>
          <a:xfrm>
            <a:off x="0" y="1370008"/>
            <a:ext cx="18288000" cy="919586"/>
          </a:xfrm>
          <a:prstGeom prst="rect">
            <a:avLst/>
          </a:prstGeom>
          <a:solidFill>
            <a:srgbClr val="053D57"/>
          </a:solidFill>
        </p:spPr>
      </p:sp>
      <p:sp>
        <p:nvSpPr>
          <p:cNvPr id="7" name="TextBox 7"/>
          <p:cNvSpPr txBox="1"/>
          <p:nvPr/>
        </p:nvSpPr>
        <p:spPr>
          <a:xfrm>
            <a:off x="279009" y="1426111"/>
            <a:ext cx="11740783" cy="66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ru-RU" sz="3200" spc="294" dirty="0" smtClean="0">
                <a:solidFill>
                  <a:schemeClr val="bg1"/>
                </a:solidFill>
                <a:latin typeface="Helveticish Bold"/>
              </a:rPr>
              <a:t>МЕРОПРИЯТИЯ</a:t>
            </a:r>
            <a:endParaRPr lang="en-US" sz="3200" spc="294" dirty="0">
              <a:solidFill>
                <a:schemeClr val="bg1"/>
              </a:solidFill>
              <a:latin typeface="Helveticish Bold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DC8FD3-2283-44A8-B4ED-E8505BF94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0756"/>
            <a:ext cx="3728064" cy="88221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97C7F957-053D-4693-BEEA-9A6EF6AA3F2F}"/>
              </a:ext>
            </a:extLst>
          </p:cNvPr>
          <p:cNvGrpSpPr/>
          <p:nvPr/>
        </p:nvGrpSpPr>
        <p:grpSpPr>
          <a:xfrm>
            <a:off x="5196819" y="269280"/>
            <a:ext cx="6399453" cy="925167"/>
            <a:chOff x="3810000" y="286300"/>
            <a:chExt cx="6399453" cy="92516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3B0578E3-14B1-4CFB-AAEA-762AEED6C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810000" y="286300"/>
              <a:ext cx="925167" cy="9251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67A9FAE-2B11-45BD-86C9-4FD59216E2E4}"/>
                </a:ext>
              </a:extLst>
            </p:cNvPr>
            <p:cNvSpPr txBox="1"/>
            <p:nvPr/>
          </p:nvSpPr>
          <p:spPr>
            <a:xfrm>
              <a:off x="4800600" y="487273"/>
              <a:ext cx="5408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ФЕДЕРАЛЬНЫЙ ЦЕНТР ДОПОЛНИТЕЛЬНОГО ОБРАЗОВАНИЯ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 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48FA7FA-BD2A-45C9-8C66-C6B4D814B663}"/>
              </a:ext>
            </a:extLst>
          </p:cNvPr>
          <p:cNvGrpSpPr/>
          <p:nvPr/>
        </p:nvGrpSpPr>
        <p:grpSpPr>
          <a:xfrm>
            <a:off x="11717303" y="54027"/>
            <a:ext cx="6203868" cy="1355673"/>
            <a:chOff x="10210074" y="-12995"/>
            <a:chExt cx="6203868" cy="13556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157BB6-F576-4D72-9F86-38B4DD6E77F0}"/>
                </a:ext>
              </a:extLst>
            </p:cNvPr>
            <p:cNvSpPr txBox="1"/>
            <p:nvPr/>
          </p:nvSpPr>
          <p:spPr>
            <a:xfrm>
              <a:off x="11277600" y="342900"/>
              <a:ext cx="51363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ЦЕНТР ДЕТСКО-ЮНОШЕСКОГО ТУРИЗМА, КРАЕВЕДЕНИЯ 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ФГБОУ ДО ФЦДО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762F6766-3553-4E99-BC9C-74B26A39B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074" y="-12995"/>
              <a:ext cx="1064328" cy="1355673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2155200" y="4660523"/>
            <a:ext cx="514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</a:t>
            </a:r>
            <a:r>
              <a:rPr lang="ru-RU" sz="2400" dirty="0"/>
              <a:t>реализации мероприятий по кадровому </a:t>
            </a:r>
            <a:r>
              <a:rPr lang="ru-RU" sz="2400" dirty="0" smtClean="0"/>
              <a:t>обеспечению, привлечению </a:t>
            </a:r>
            <a:r>
              <a:rPr lang="ru-RU" sz="2400" dirty="0"/>
              <a:t>квалифицированных специалистов для работы с </a:t>
            </a:r>
            <a:r>
              <a:rPr lang="ru-RU" sz="2400" dirty="0" smtClean="0"/>
              <a:t>детьми с  ограниченными </a:t>
            </a:r>
            <a:r>
              <a:rPr lang="ru-RU" sz="2400" dirty="0"/>
              <a:t>возможностями здоровья в сфере </a:t>
            </a:r>
            <a:r>
              <a:rPr lang="ru-RU" sz="2400" dirty="0" smtClean="0"/>
              <a:t>дополнительного образования </a:t>
            </a:r>
            <a:r>
              <a:rPr lang="ru-RU" sz="2400" dirty="0"/>
              <a:t>детей, а также по организации отдыха детей и их</a:t>
            </a:r>
          </a:p>
          <a:p>
            <a:r>
              <a:rPr lang="ru-RU" sz="2400" dirty="0"/>
              <a:t>оздоровления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400300"/>
            <a:ext cx="1638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Мероприятиями по содействию развитию дополнительного</a:t>
            </a:r>
          </a:p>
          <a:p>
            <a:pPr algn="ctr"/>
            <a:r>
              <a:rPr lang="ru-RU" sz="3600" dirty="0"/>
              <a:t>образования детей и по организации отдыха детей и их оздоровления</a:t>
            </a:r>
          </a:p>
          <a:p>
            <a:pPr algn="ctr"/>
            <a:r>
              <a:rPr lang="ru-RU" sz="3600" dirty="0"/>
              <a:t>являются мероприятия: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8528" y="4634448"/>
            <a:ext cx="45872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развитию инфраструктуры организаций </a:t>
            </a:r>
            <a:r>
              <a:rPr lang="ru-RU" sz="2400" dirty="0" smtClean="0"/>
              <a:t>дополнительного образования </a:t>
            </a:r>
            <a:r>
              <a:rPr lang="ru-RU" sz="2400" dirty="0"/>
              <a:t>детей и (или) организаций отдыха детей и </a:t>
            </a:r>
            <a:r>
              <a:rPr lang="ru-RU" sz="2400" dirty="0" smtClean="0"/>
              <a:t>их оздоровления, в </a:t>
            </a:r>
            <a:r>
              <a:rPr lang="ru-RU" sz="2400" dirty="0"/>
              <a:t>том числе по </a:t>
            </a:r>
            <a:r>
              <a:rPr lang="ru-RU" sz="2400" dirty="0" smtClean="0"/>
              <a:t>осуществлению </a:t>
            </a:r>
            <a:r>
              <a:rPr lang="ru-RU" sz="2400" dirty="0"/>
              <a:t>текущего и (или) капитального </a:t>
            </a:r>
            <a:r>
              <a:rPr lang="ru-RU" sz="2400" dirty="0" smtClean="0"/>
              <a:t>ремонта зданий</a:t>
            </a:r>
            <a:r>
              <a:rPr lang="ru-RU" sz="2400" dirty="0"/>
              <a:t>, строений, помещений и сооружений указанных </a:t>
            </a:r>
            <a:r>
              <a:rPr lang="ru-RU" sz="2400" dirty="0" smtClean="0"/>
              <a:t>организаций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8330" y="4633319"/>
            <a:ext cx="52016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 модернизации материально-технического оснащения, </a:t>
            </a:r>
            <a:r>
              <a:rPr lang="ru-RU" sz="2400" dirty="0" smtClean="0"/>
              <a:t>включая приобретение </a:t>
            </a:r>
            <a:r>
              <a:rPr lang="ru-RU" sz="2400" dirty="0"/>
              <a:t>оборудования, учебных пособий, средств обучения, </a:t>
            </a:r>
            <a:r>
              <a:rPr lang="ru-RU" sz="2400" dirty="0" smtClean="0"/>
              <a:t>игр и расходных </a:t>
            </a:r>
            <a:r>
              <a:rPr lang="ru-RU" sz="2400" dirty="0"/>
              <a:t>материалов, необходимых для реализации </a:t>
            </a:r>
            <a:r>
              <a:rPr lang="ru-RU" sz="2400" dirty="0" smtClean="0"/>
              <a:t>программ дополнительного </a:t>
            </a:r>
            <a:r>
              <a:rPr lang="ru-RU" sz="2400" dirty="0"/>
              <a:t>образования детей и (или) программ организации отдыха</a:t>
            </a:r>
          </a:p>
          <a:p>
            <a:pPr algn="just"/>
            <a:r>
              <a:rPr lang="ru-RU" sz="2400" dirty="0"/>
              <a:t>детей и их </a:t>
            </a:r>
            <a:r>
              <a:rPr lang="ru-RU" sz="2400" dirty="0" smtClean="0"/>
              <a:t>оздоровления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50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A7FBAFC-37F2-4153-8F1F-A5B113D22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0756"/>
            <a:ext cx="3728064" cy="882214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A60E2B25-16C3-4E11-B768-F7C365F4A861}"/>
              </a:ext>
            </a:extLst>
          </p:cNvPr>
          <p:cNvGrpSpPr/>
          <p:nvPr/>
        </p:nvGrpSpPr>
        <p:grpSpPr>
          <a:xfrm>
            <a:off x="5196819" y="269280"/>
            <a:ext cx="6399453" cy="925167"/>
            <a:chOff x="3810000" y="286300"/>
            <a:chExt cx="6399453" cy="925167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6D9F095A-0695-473B-A737-88A022BEE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810000" y="286300"/>
              <a:ext cx="925167" cy="9251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9E4296D-0344-4D2A-BC62-04DF4F0DB8A3}"/>
                </a:ext>
              </a:extLst>
            </p:cNvPr>
            <p:cNvSpPr txBox="1"/>
            <p:nvPr/>
          </p:nvSpPr>
          <p:spPr>
            <a:xfrm>
              <a:off x="4800600" y="487273"/>
              <a:ext cx="5408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ФЕДЕРАЛЬНЫЙ ЦЕНТР ДОПОЛНИТЕЛЬНОГО ОБРАЗОВАНИЯ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 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7857E1D-6A27-45EC-B878-F31A3763DDE2}"/>
              </a:ext>
            </a:extLst>
          </p:cNvPr>
          <p:cNvGrpSpPr/>
          <p:nvPr/>
        </p:nvGrpSpPr>
        <p:grpSpPr>
          <a:xfrm>
            <a:off x="11717303" y="54027"/>
            <a:ext cx="6203868" cy="1355673"/>
            <a:chOff x="10210074" y="-12995"/>
            <a:chExt cx="6203868" cy="13556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49ABF01-5410-4210-943E-D18BB7F38458}"/>
                </a:ext>
              </a:extLst>
            </p:cNvPr>
            <p:cNvSpPr txBox="1"/>
            <p:nvPr/>
          </p:nvSpPr>
          <p:spPr>
            <a:xfrm>
              <a:off x="11277600" y="342900"/>
              <a:ext cx="51363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ЦЕНТР ДЕТСКО-ЮНОШЕСКОГО ТУРИЗМА, КРАЕВЕДЕНИЯ 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ФГБОУ ДО ФЦДО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456276B1-6599-4CFD-A96F-60DC8AE0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074" y="-12995"/>
              <a:ext cx="1064328" cy="1355673"/>
            </a:xfrm>
            <a:prstGeom prst="rect">
              <a:avLst/>
            </a:prstGeom>
          </p:spPr>
        </p:pic>
      </p:grpSp>
      <p:sp>
        <p:nvSpPr>
          <p:cNvPr id="15" name="AutoShape 4">
            <a:extLst>
              <a:ext uri="{FF2B5EF4-FFF2-40B4-BE49-F238E27FC236}">
                <a16:creationId xmlns:a16="http://schemas.microsoft.com/office/drawing/2014/main" xmlns="" id="{00AFDE26-4D93-FC45-92B8-29212320EB7D}"/>
              </a:ext>
            </a:extLst>
          </p:cNvPr>
          <p:cNvSpPr/>
          <p:nvPr/>
        </p:nvSpPr>
        <p:spPr>
          <a:xfrm>
            <a:off x="-20053" y="1370008"/>
            <a:ext cx="18288000" cy="919586"/>
          </a:xfrm>
          <a:prstGeom prst="rect">
            <a:avLst/>
          </a:prstGeom>
          <a:solidFill>
            <a:srgbClr val="053D57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28800" y="2588955"/>
            <a:ext cx="14290368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Конкурсный отбор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на предоставление грантов в форме субсидий индивидуальным предпринимателям и юридическим лицам в рамках реализации отдельных мероприятий государственной программы Российской Федерации «Доступная среда»</a:t>
            </a:r>
          </a:p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5905500"/>
            <a:ext cx="151819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2022 году на конкурс поступило 102 заявки из 53 субъектов Российской Федерации </a:t>
            </a:r>
          </a:p>
          <a:p>
            <a:r>
              <a:rPr lang="ru-RU" sz="3200" dirty="0" smtClean="0"/>
              <a:t>победителями стали – 12 организаций.</a:t>
            </a:r>
          </a:p>
          <a:p>
            <a:endParaRPr lang="ru-RU" sz="3200" dirty="0"/>
          </a:p>
        </p:txBody>
      </p:sp>
      <p:sp>
        <p:nvSpPr>
          <p:cNvPr id="21" name="TextBox 5"/>
          <p:cNvSpPr txBox="1"/>
          <p:nvPr/>
        </p:nvSpPr>
        <p:spPr>
          <a:xfrm>
            <a:off x="424904" y="1419359"/>
            <a:ext cx="11740783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ru-RU" sz="3200" b="1" spc="294" dirty="0" smtClean="0">
                <a:solidFill>
                  <a:schemeClr val="bg1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СТАТИСТИКА</a:t>
            </a:r>
            <a:endParaRPr lang="en-US" sz="3200" b="1" spc="294" dirty="0">
              <a:solidFill>
                <a:schemeClr val="bg1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8965168"/>
            <a:ext cx="12163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*Правила утверждены Постановлением </a:t>
            </a:r>
            <a:r>
              <a:rPr lang="ru-RU" sz="2000" dirty="0"/>
              <a:t>Правительства Российской Федерации от 20 июня 2022 года № 1102 </a:t>
            </a:r>
          </a:p>
        </p:txBody>
      </p:sp>
    </p:spTree>
    <p:extLst>
      <p:ext uri="{BB962C8B-B14F-4D97-AF65-F5344CB8AC3E}">
        <p14:creationId xmlns:p14="http://schemas.microsoft.com/office/powerpoint/2010/main" val="10674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/>
          <p:nvPr/>
        </p:nvSpPr>
        <p:spPr>
          <a:xfrm>
            <a:off x="0" y="1370008"/>
            <a:ext cx="18288000" cy="919586"/>
          </a:xfrm>
          <a:prstGeom prst="rect">
            <a:avLst/>
          </a:prstGeom>
          <a:solidFill>
            <a:srgbClr val="053D57"/>
          </a:solidFill>
        </p:spPr>
      </p:sp>
      <p:sp>
        <p:nvSpPr>
          <p:cNvPr id="7" name="TextBox 7"/>
          <p:cNvSpPr txBox="1"/>
          <p:nvPr/>
        </p:nvSpPr>
        <p:spPr>
          <a:xfrm>
            <a:off x="279009" y="1426111"/>
            <a:ext cx="11740783" cy="66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ru-RU" sz="3200" spc="294" dirty="0" smtClean="0">
                <a:solidFill>
                  <a:schemeClr val="bg1"/>
                </a:solidFill>
                <a:latin typeface="Helveticish Bold"/>
              </a:rPr>
              <a:t>МЕРОПРИЯТИЯ</a:t>
            </a:r>
            <a:endParaRPr lang="en-US" sz="3200" spc="294" dirty="0">
              <a:solidFill>
                <a:schemeClr val="bg1"/>
              </a:solidFill>
              <a:latin typeface="Helveticish Bold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DC8FD3-2283-44A8-B4ED-E8505BF94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0756"/>
            <a:ext cx="3728064" cy="88221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97C7F957-053D-4693-BEEA-9A6EF6AA3F2F}"/>
              </a:ext>
            </a:extLst>
          </p:cNvPr>
          <p:cNvGrpSpPr/>
          <p:nvPr/>
        </p:nvGrpSpPr>
        <p:grpSpPr>
          <a:xfrm>
            <a:off x="5196819" y="269280"/>
            <a:ext cx="6399453" cy="925167"/>
            <a:chOff x="3810000" y="286300"/>
            <a:chExt cx="6399453" cy="92516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3B0578E3-14B1-4CFB-AAEA-762AEED6C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810000" y="286300"/>
              <a:ext cx="925167" cy="9251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67A9FAE-2B11-45BD-86C9-4FD59216E2E4}"/>
                </a:ext>
              </a:extLst>
            </p:cNvPr>
            <p:cNvSpPr txBox="1"/>
            <p:nvPr/>
          </p:nvSpPr>
          <p:spPr>
            <a:xfrm>
              <a:off x="4800600" y="487273"/>
              <a:ext cx="5408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ФЕДЕРАЛЬНЫЙ ЦЕНТР ДОПОЛНИТЕЛЬНОГО ОБРАЗОВАНИЯ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 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48FA7FA-BD2A-45C9-8C66-C6B4D814B663}"/>
              </a:ext>
            </a:extLst>
          </p:cNvPr>
          <p:cNvGrpSpPr/>
          <p:nvPr/>
        </p:nvGrpSpPr>
        <p:grpSpPr>
          <a:xfrm>
            <a:off x="11717303" y="54027"/>
            <a:ext cx="6203868" cy="1355673"/>
            <a:chOff x="10210074" y="-12995"/>
            <a:chExt cx="6203868" cy="13556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157BB6-F576-4D72-9F86-38B4DD6E77F0}"/>
                </a:ext>
              </a:extLst>
            </p:cNvPr>
            <p:cNvSpPr txBox="1"/>
            <p:nvPr/>
          </p:nvSpPr>
          <p:spPr>
            <a:xfrm>
              <a:off x="11277600" y="342900"/>
              <a:ext cx="51363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ЦЕНТР ДЕТСКО-ЮНОШЕСКОГО ТУРИЗМА, КРАЕВЕДЕНИЯ 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ФГБОУ ДО ФЦДО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762F6766-3553-4E99-BC9C-74B26A39B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074" y="-12995"/>
              <a:ext cx="1064328" cy="1355673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1506200" y="3543300"/>
            <a:ext cx="5142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создание материально-технических условий, включая учебное, компьютерное, реабилитационное оборудование, оборудование для комнаты психологической разгрузки, оборудование для спортивных залов (площадок), для отдыха и оздоровления детей с инвалидностью и ограниченными возможностями здоровья, - в размере, не превышающем 50 процентов размера </a:t>
            </a:r>
            <a:r>
              <a:rPr lang="ru-RU" sz="2400" dirty="0" smtClean="0"/>
              <a:t>гранта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400300"/>
            <a:ext cx="1638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Гранты предоставляются на финансовое обеспечение </a:t>
            </a:r>
            <a:r>
              <a:rPr lang="ru-RU" sz="3600" dirty="0" smtClean="0"/>
              <a:t>следующих расходов</a:t>
            </a:r>
            <a:r>
              <a:rPr lang="ru-RU" sz="3600" dirty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9528" y="3467100"/>
            <a:ext cx="7975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создание архитектурной доступности, условий доступности, безопасности, информативности и комфортности, обеспечивающих соблюдение требований предупреждения причинения вреда для детей с инвалидностью и ограниченными возможностями здоровья, полнота и достоверность которых подтверждаются документом о соответствии в порядке, установленном законодательством о техническом регулировании территорий, прилегающих к зданию (зданиям), входа (входов) в здание, пути (путей) движения внутри здания (в том числе путей эвакуации), санитарно-гигиенических помещений, мест организованного питания и проживания детей с инвалидностью и ограниченными возможностями здоровья, - в размере, не превышающем 70 процентов размера </a:t>
            </a:r>
            <a:r>
              <a:rPr lang="ru-RU" sz="2400" dirty="0" smtClean="0"/>
              <a:t>гранта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53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/>
          <p:cNvSpPr/>
          <p:nvPr/>
        </p:nvSpPr>
        <p:spPr>
          <a:xfrm>
            <a:off x="0" y="1395980"/>
            <a:ext cx="18288000" cy="919586"/>
          </a:xfrm>
          <a:prstGeom prst="rect">
            <a:avLst/>
          </a:prstGeom>
          <a:solidFill>
            <a:srgbClr val="053D57"/>
          </a:solidFill>
        </p:spPr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83B794D-674D-46D6-ABDB-ACD2504B2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0756"/>
            <a:ext cx="3728064" cy="882214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E79A150-558B-4A67-808E-D470A1B6AAE7}"/>
              </a:ext>
            </a:extLst>
          </p:cNvPr>
          <p:cNvGrpSpPr/>
          <p:nvPr/>
        </p:nvGrpSpPr>
        <p:grpSpPr>
          <a:xfrm>
            <a:off x="5196819" y="269280"/>
            <a:ext cx="6399453" cy="925167"/>
            <a:chOff x="3810000" y="286300"/>
            <a:chExt cx="6399453" cy="925167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xmlns="" id="{32B91731-194C-4588-B30B-53F7CA80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3810000" y="286300"/>
              <a:ext cx="925167" cy="92516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02CA1F3-8036-498C-8823-80EC4C4F4F3C}"/>
                </a:ext>
              </a:extLst>
            </p:cNvPr>
            <p:cNvSpPr txBox="1"/>
            <p:nvPr/>
          </p:nvSpPr>
          <p:spPr>
            <a:xfrm>
              <a:off x="4800600" y="487273"/>
              <a:ext cx="5408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ФЕДЕРАЛЬНЫЙ ЦЕНТР ДОПОЛНИТЕЛЬНОГО ОБРАЗОВАНИЯ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 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714DD12B-7C3F-4C33-8950-F786724AD56F}"/>
              </a:ext>
            </a:extLst>
          </p:cNvPr>
          <p:cNvGrpSpPr/>
          <p:nvPr/>
        </p:nvGrpSpPr>
        <p:grpSpPr>
          <a:xfrm>
            <a:off x="11717303" y="54027"/>
            <a:ext cx="6203868" cy="1355673"/>
            <a:chOff x="10210074" y="-12995"/>
            <a:chExt cx="6203868" cy="13556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4FAE525-E169-4125-8DAB-B095B0EB3B07}"/>
                </a:ext>
              </a:extLst>
            </p:cNvPr>
            <p:cNvSpPr txBox="1"/>
            <p:nvPr/>
          </p:nvSpPr>
          <p:spPr>
            <a:xfrm>
              <a:off x="11277600" y="342900"/>
              <a:ext cx="51363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ЦЕНТР ДЕТСКО-ЮНОШЕСКОГО ТУРИЗМА, КРАЕВЕДЕНИЯ 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И ОРГАНИЗАЦИИ ОТДЫХА И ОЗДОРОВЛЕНИЯ ДЕТЕЙ</a:t>
              </a: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</a:rPr>
                <a:t>ФГБОУ ДО ФЦДО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0D7F7D3D-27FF-485F-81B3-5354607DE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074" y="-12995"/>
              <a:ext cx="1064328" cy="1355673"/>
            </a:xfrm>
            <a:prstGeom prst="rect">
              <a:avLst/>
            </a:prstGeom>
          </p:spPr>
        </p:pic>
      </p:grpSp>
      <p:sp>
        <p:nvSpPr>
          <p:cNvPr id="34" name="TextBox 7"/>
          <p:cNvSpPr txBox="1"/>
          <p:nvPr/>
        </p:nvSpPr>
        <p:spPr>
          <a:xfrm>
            <a:off x="279009" y="1426111"/>
            <a:ext cx="11740783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ru-RU" sz="3200" spc="294" dirty="0" smtClean="0">
                <a:solidFill>
                  <a:schemeClr val="bg1"/>
                </a:solidFill>
                <a:latin typeface="Helveticish Bold"/>
              </a:rPr>
              <a:t>ИНФОРМАЦИОННЫЕ</a:t>
            </a:r>
            <a:r>
              <a:rPr lang="ru-RU" sz="3200" spc="294" dirty="0" smtClean="0">
                <a:solidFill>
                  <a:schemeClr val="bg1"/>
                </a:solidFill>
                <a:latin typeface="Helveticish Bold"/>
              </a:rPr>
              <a:t> РЕСУРСЫ</a:t>
            </a:r>
            <a:endParaRPr lang="en-US" sz="3200" spc="294" dirty="0">
              <a:solidFill>
                <a:schemeClr val="bg1"/>
              </a:solidFill>
              <a:latin typeface="Helveticish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3009900"/>
            <a:ext cx="172353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Все конкурсные отборы публикуются на Портале предоставления мер финансовой государственной поддержки: </a:t>
            </a:r>
            <a:r>
              <a:rPr lang="en-US" sz="2400" b="1" dirty="0">
                <a:hlinkClick r:id="rId5"/>
              </a:rPr>
              <a:t>https://</a:t>
            </a:r>
            <a:r>
              <a:rPr lang="en-US" sz="2400" b="1" dirty="0" smtClean="0">
                <a:hlinkClick r:id="rId5"/>
              </a:rPr>
              <a:t>promote.budget.gov.ru</a:t>
            </a:r>
            <a:endParaRPr lang="ru-RU" sz="2400" b="1" dirty="0" smtClean="0"/>
          </a:p>
          <a:p>
            <a:endParaRPr lang="ru-RU" sz="2400" dirty="0" smtClean="0"/>
          </a:p>
          <a:p>
            <a:r>
              <a:rPr lang="ru-RU" sz="2400" dirty="0" smtClean="0"/>
              <a:t>Обучающие материалы по формированию заявок можно найти на платформе </a:t>
            </a:r>
            <a:r>
              <a:rPr lang="ru-RU" sz="2400" b="1" dirty="0" err="1" smtClean="0"/>
              <a:t>Детскийотдых.рф</a:t>
            </a:r>
            <a:r>
              <a:rPr lang="ru-RU" sz="2400" dirty="0" smtClean="0"/>
              <a:t> в разделе «Детский отдых»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По вопросам, связанным с формированием пакета документов в состав заявки можно обращаться:</a:t>
            </a:r>
          </a:p>
          <a:p>
            <a:r>
              <a:rPr lang="ru-RU" sz="24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/>
              <a:t>к ответственному секретарю конкурса (контакты указываются в конкурсной документации);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/>
              <a:t>н</a:t>
            </a:r>
            <a:r>
              <a:rPr lang="ru-RU" sz="2400" i="1" dirty="0" smtClean="0"/>
              <a:t>а почту оргкомитета </a:t>
            </a:r>
            <a:r>
              <a:rPr lang="en-US" sz="2400" i="1" dirty="0" smtClean="0">
                <a:hlinkClick r:id="rId6"/>
              </a:rPr>
              <a:t>konkurs.subsidy@yandex.ru</a:t>
            </a:r>
            <a:r>
              <a:rPr lang="ru-RU" sz="2400" i="1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/>
              <a:t>В телеграмм-канал по вопросам формирования заявок (конкурс субсидий 5%)</a:t>
            </a:r>
            <a:endParaRPr lang="ru-RU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0" y="6724650"/>
            <a:ext cx="32004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4194</TotalTime>
  <Words>615</Words>
  <Application>Microsoft Office PowerPoint</Application>
  <PresentationFormat>Произвольный</PresentationFormat>
  <Paragraphs>67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Helveticish Bold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Профессиональная Презентация Сельское Хозяйство</dc:title>
  <dc:creator>Сергей</dc:creator>
  <cp:lastModifiedBy>hp</cp:lastModifiedBy>
  <cp:revision>183</cp:revision>
  <cp:lastPrinted>2022-01-21T11:20:02Z</cp:lastPrinted>
  <dcterms:created xsi:type="dcterms:W3CDTF">2006-08-16T00:00:00Z</dcterms:created>
  <dcterms:modified xsi:type="dcterms:W3CDTF">2022-10-12T11:10:44Z</dcterms:modified>
  <dc:identifier>DAExZNJOcpc</dc:identifier>
</cp:coreProperties>
</file>