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60" r:id="rId4"/>
    <p:sldId id="259" r:id="rId5"/>
    <p:sldId id="289" r:id="rId6"/>
    <p:sldId id="288" r:id="rId7"/>
    <p:sldId id="287" r:id="rId8"/>
    <p:sldId id="258" r:id="rId9"/>
    <p:sldId id="290" r:id="rId10"/>
    <p:sldId id="269" r:id="rId11"/>
    <p:sldId id="266" r:id="rId12"/>
    <p:sldId id="276" r:id="rId13"/>
    <p:sldId id="291" r:id="rId14"/>
    <p:sldId id="261" r:id="rId15"/>
    <p:sldId id="268" r:id="rId16"/>
    <p:sldId id="270" r:id="rId17"/>
    <p:sldId id="271" r:id="rId18"/>
    <p:sldId id="282" r:id="rId19"/>
    <p:sldId id="277" r:id="rId20"/>
    <p:sldId id="281" r:id="rId21"/>
    <p:sldId id="284" r:id="rId22"/>
    <p:sldId id="285" r:id="rId23"/>
    <p:sldId id="286" r:id="rId24"/>
    <p:sldId id="267" r:id="rId25"/>
    <p:sldId id="272" r:id="rId26"/>
    <p:sldId id="264" r:id="rId27"/>
    <p:sldId id="274" r:id="rId28"/>
    <p:sldId id="279" r:id="rId29"/>
    <p:sldId id="280" r:id="rId30"/>
    <p:sldId id="278" r:id="rId31"/>
    <p:sldId id="283" r:id="rId32"/>
    <p:sldId id="262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5CB170D-B6F1-4DA1-9204-62400E7B4863}">
          <p14:sldIdLst>
            <p14:sldId id="256"/>
            <p14:sldId id="257"/>
            <p14:sldId id="260"/>
            <p14:sldId id="259"/>
            <p14:sldId id="289"/>
            <p14:sldId id="288"/>
            <p14:sldId id="287"/>
            <p14:sldId id="258"/>
            <p14:sldId id="290"/>
            <p14:sldId id="269"/>
            <p14:sldId id="266"/>
            <p14:sldId id="276"/>
            <p14:sldId id="291"/>
            <p14:sldId id="261"/>
            <p14:sldId id="268"/>
            <p14:sldId id="270"/>
            <p14:sldId id="271"/>
            <p14:sldId id="282"/>
          </p14:sldIdLst>
        </p14:section>
        <p14:section name="Раздел без заголовка" id="{2A716722-520A-4F80-A9A5-B3A6556B2218}">
          <p14:sldIdLst>
            <p14:sldId id="277"/>
            <p14:sldId id="281"/>
            <p14:sldId id="284"/>
            <p14:sldId id="285"/>
            <p14:sldId id="286"/>
            <p14:sldId id="267"/>
            <p14:sldId id="272"/>
            <p14:sldId id="264"/>
            <p14:sldId id="274"/>
            <p14:sldId id="279"/>
            <p14:sldId id="280"/>
            <p14:sldId id="278"/>
            <p14:sldId id="283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659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20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ee222f2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9ee222f2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ee222f2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9ee222f2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87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06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521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6134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34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t="24654" b="20863"/>
          <a:stretch/>
        </p:blipFill>
        <p:spPr>
          <a:xfrm>
            <a:off x="3554962" y="2127380"/>
            <a:ext cx="4440361" cy="222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" y="5674980"/>
            <a:ext cx="2755631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1" y="1190938"/>
            <a:ext cx="7391400" cy="39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3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6" y="5270534"/>
            <a:ext cx="2755631" cy="10120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6222" y="668216"/>
            <a:ext cx="89916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Arial" panose="020B0604020202020204" pitchFamily="34" charset="0"/>
              </a:rPr>
              <a:t>Конкурс направлен на поддержку социально-значимых молодежных инициатив по следующим номинациям:</a:t>
            </a:r>
          </a:p>
          <a:p>
            <a:pPr fontAlgn="base"/>
            <a:endParaRPr lang="ru-RU" sz="2000" dirty="0">
              <a:latin typeface="Arial" panose="020B0604020202020204" pitchFamily="34" charset="0"/>
            </a:endParaRP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Добровольчество 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Инициативы творческой молодежи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Молодежные медиа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Патриотическое воспитание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Профилактика негативных проявлений в молодежной среде и межнациональное взаимодействие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Развитие социальных лифтов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Спорт, ЗОЖ, туризм 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Студенческие инициативы 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* Укрепление семейных ценностей</a:t>
            </a:r>
          </a:p>
          <a:p>
            <a:pPr fontAlgn="base"/>
            <a:r>
              <a:rPr lang="ru-RU" sz="2000" dirty="0">
                <a:latin typeface="Arial" panose="020B0604020202020204" pitchFamily="34" charset="0"/>
              </a:rPr>
              <a:t>Размер гранта физическим лицам не может превышать 2 500 000 руб.</a:t>
            </a:r>
          </a:p>
        </p:txBody>
      </p:sp>
    </p:spTree>
    <p:extLst>
      <p:ext uri="{BB962C8B-B14F-4D97-AF65-F5344CB8AC3E}">
        <p14:creationId xmlns:p14="http://schemas.microsoft.com/office/powerpoint/2010/main" val="2134859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4" y="425101"/>
            <a:ext cx="11051931" cy="62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1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Давайте дружить 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0113" y="2265528"/>
            <a:ext cx="6863687" cy="1282890"/>
          </a:xfrm>
        </p:spPr>
        <p:txBody>
          <a:bodyPr/>
          <a:lstStyle/>
          <a:p>
            <a:pPr marL="114300" indent="0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89182845744      Марина Нудьга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05" y="5529711"/>
            <a:ext cx="275563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92" y="322659"/>
            <a:ext cx="8124093" cy="61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34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" y="5674980"/>
            <a:ext cx="2755631" cy="1012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020" y="1169770"/>
            <a:ext cx="5935980" cy="39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" y="5674980"/>
            <a:ext cx="2755631" cy="1012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85800"/>
            <a:ext cx="894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Цифровое поколение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94692" y="2042160"/>
            <a:ext cx="8746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Дети поколения Z полностью погружены в интересующиеся их темы, используя при этом информацию из Сети. Отмечено, что многие из них еще в ходе обучения в школе начинают зарабатывать больше, чем их родители. Это связано с тем, что возможности относительно легкого заработка зачастую появляются в интернете. Это поколение не очень уважает физический труд, относясь к нему даже несколько пренебрежительно. Цифровое поколение больше зациклено на самовыражении и саморазвитии, часто пользуется планшетами и устройствами 3D-реальности, интересуется наукой и технологиями.</a:t>
            </a:r>
          </a:p>
        </p:txBody>
      </p:sp>
    </p:spTree>
    <p:extLst>
      <p:ext uri="{BB962C8B-B14F-4D97-AF65-F5344CB8AC3E}">
        <p14:creationId xmlns:p14="http://schemas.microsoft.com/office/powerpoint/2010/main" val="262167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" y="5674980"/>
            <a:ext cx="2755631" cy="1012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70560"/>
            <a:ext cx="1030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Чему мы можем научиться у них!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392" y="2351063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Не усложнять!</a:t>
            </a:r>
          </a:p>
          <a:p>
            <a:r>
              <a:rPr lang="ru-RU" sz="3200" dirty="0"/>
              <a:t>Быть на связи!</a:t>
            </a:r>
          </a:p>
          <a:p>
            <a:r>
              <a:rPr lang="ru-RU" sz="3200" dirty="0"/>
              <a:t>Счастье жить!</a:t>
            </a:r>
          </a:p>
          <a:p>
            <a:r>
              <a:rPr lang="ru-RU" sz="3200" dirty="0"/>
              <a:t>Технологиям !</a:t>
            </a:r>
          </a:p>
        </p:txBody>
      </p:sp>
    </p:spTree>
    <p:extLst>
      <p:ext uri="{BB962C8B-B14F-4D97-AF65-F5344CB8AC3E}">
        <p14:creationId xmlns:p14="http://schemas.microsoft.com/office/powerpoint/2010/main" val="49932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" y="5674980"/>
            <a:ext cx="2755631" cy="1012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8814" y="661229"/>
            <a:ext cx="1030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Компетенции </a:t>
            </a:r>
            <a:r>
              <a:rPr lang="en-US" sz="3600" dirty="0"/>
              <a:t>XXI </a:t>
            </a:r>
            <a:r>
              <a:rPr lang="ru-RU" sz="3600" dirty="0"/>
              <a:t>века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392" y="2351063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Критическое мышление!</a:t>
            </a:r>
          </a:p>
          <a:p>
            <a:r>
              <a:rPr lang="ru-RU" sz="3200" dirty="0"/>
              <a:t>Креативность!</a:t>
            </a:r>
          </a:p>
          <a:p>
            <a:r>
              <a:rPr lang="ru-RU" sz="3200" dirty="0"/>
              <a:t>Коммуникации!</a:t>
            </a:r>
          </a:p>
          <a:p>
            <a:r>
              <a:rPr lang="ru-RU" sz="3200" dirty="0" err="1"/>
              <a:t>Командообразование</a:t>
            </a:r>
            <a:r>
              <a:rPr lang="ru-RU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3774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«Мировое кафе»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969" y="1345223"/>
            <a:ext cx="10632831" cy="4831740"/>
          </a:xfrm>
        </p:spPr>
        <p:txBody>
          <a:bodyPr/>
          <a:lstStyle/>
          <a:p>
            <a:pPr marL="11430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7" y="5595850"/>
            <a:ext cx="2755631" cy="10120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99164D-7AB2-47F6-8F10-B852D7556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000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56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8199" y="108610"/>
            <a:ext cx="105156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ru-RU" sz="3600" b="1" dirty="0">
                <a:solidFill>
                  <a:srgbClr val="2E75B5"/>
                </a:solidFill>
              </a:rPr>
              <a:t>Добрый день! Кто мы?</a:t>
            </a:r>
            <a:endParaRPr sz="3600" b="1" dirty="0">
              <a:solidFill>
                <a:srgbClr val="2E75B5"/>
              </a:solidFill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2453951" y="1138334"/>
            <a:ext cx="8789437" cy="202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В 2019 году на благодатной кубанской земле мы создали Центр по развитию образовательных технологий и управлению проектами «Решение».</a:t>
            </a:r>
            <a:endParaRPr sz="1400" dirty="0"/>
          </a:p>
          <a:p>
            <a:pPr marL="0" marR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По призванию мы педагоги, образовательные технологи, менеджеры профессиональных сообществ, архитекторы образовательного опыта, проектировщики обучающих событий и программ.</a:t>
            </a:r>
            <a:endParaRPr sz="1400" dirty="0"/>
          </a:p>
          <a:p>
            <a:pPr marL="0" marR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За нашими хрупкими спинами десятки лет в образовании, множество невероятных проектов и программ,  сотни ярких образовательных событий, тысячи судеб. </a:t>
            </a:r>
            <a:endParaRPr sz="1400" dirty="0"/>
          </a:p>
          <a:p>
            <a:pPr marL="0" marR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Сейчас мы набрали команду экспертов, которая помогает нам делать будни и праздники педагогов /руководителей  всех уровней и типов образовательных организаций интереснее, насыщеннее, успешнее. А щедрое южное солнце вносит свой вклад в создание теплой профессиональной атмосферы во всех наших начинаниях. </a:t>
            </a:r>
            <a:endParaRPr sz="1400" dirty="0"/>
          </a:p>
          <a:p>
            <a:pPr marL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400" dirty="0"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r="24167"/>
          <a:stretch/>
        </p:blipFill>
        <p:spPr>
          <a:xfrm>
            <a:off x="4040154" y="4068147"/>
            <a:ext cx="4529330" cy="2064943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 descr="ᐈ Шапка магистра вектор, фото шапки магистра | скачать на Depositphotos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2292" y="2453855"/>
            <a:ext cx="918067" cy="9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4" y="5650948"/>
            <a:ext cx="2755631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7560" y="5558394"/>
            <a:ext cx="1091339" cy="119713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881554" y="1987061"/>
            <a:ext cx="8080131" cy="16265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40563" y="2269323"/>
            <a:ext cx="576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Что представляет собой наставничество?</a:t>
            </a:r>
          </a:p>
        </p:txBody>
      </p:sp>
    </p:spTree>
    <p:extLst>
      <p:ext uri="{BB962C8B-B14F-4D97-AF65-F5344CB8AC3E}">
        <p14:creationId xmlns:p14="http://schemas.microsoft.com/office/powerpoint/2010/main" val="3326537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 descr="ᐈ Шапка магистра вектор, фото шапки магистра | скачать на Depositphotos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2292" y="2453855"/>
            <a:ext cx="918067" cy="9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4" y="5650948"/>
            <a:ext cx="2755631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7560" y="5558394"/>
            <a:ext cx="1091339" cy="119713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418254" y="1585623"/>
            <a:ext cx="8839110" cy="3191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75249" y="1894114"/>
            <a:ext cx="5827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Какие самые эффективные способы по повышению компетенций?</a:t>
            </a:r>
          </a:p>
        </p:txBody>
      </p:sp>
    </p:spTree>
    <p:extLst>
      <p:ext uri="{BB962C8B-B14F-4D97-AF65-F5344CB8AC3E}">
        <p14:creationId xmlns:p14="http://schemas.microsoft.com/office/powerpoint/2010/main" val="2395786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 descr="ᐈ Шапка магистра вектор, фото шапки магистра | скачать на Depositphotos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0243" y="1946140"/>
            <a:ext cx="918067" cy="9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4" y="5650948"/>
            <a:ext cx="2755631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7560" y="5558394"/>
            <a:ext cx="1091339" cy="119713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418253" y="1623527"/>
            <a:ext cx="8839110" cy="19407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34637" y="1894114"/>
            <a:ext cx="6467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Чему необходимо научиться учителю? </a:t>
            </a:r>
          </a:p>
        </p:txBody>
      </p:sp>
    </p:spTree>
    <p:extLst>
      <p:ext uri="{BB962C8B-B14F-4D97-AF65-F5344CB8AC3E}">
        <p14:creationId xmlns:p14="http://schemas.microsoft.com/office/powerpoint/2010/main" val="3237343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 descr="ᐈ Шапка магистра вектор, фото шапки магистра | скачать на Depositphotos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0243" y="1946140"/>
            <a:ext cx="918067" cy="9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4" y="5650948"/>
            <a:ext cx="2755631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7560" y="5558394"/>
            <a:ext cx="1091339" cy="119713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418253" y="1623527"/>
            <a:ext cx="8839110" cy="19407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34637" y="2082007"/>
            <a:ext cx="646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Что я могу сделать</a:t>
            </a:r>
          </a:p>
        </p:txBody>
      </p:sp>
    </p:spTree>
    <p:extLst>
      <p:ext uri="{BB962C8B-B14F-4D97-AF65-F5344CB8AC3E}">
        <p14:creationId xmlns:p14="http://schemas.microsoft.com/office/powerpoint/2010/main" val="3113907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9" y="5329748"/>
            <a:ext cx="2755631" cy="101202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604865" y="1828800"/>
            <a:ext cx="8673341" cy="2127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976" y="2177790"/>
            <a:ext cx="71129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Calibri" panose="020F0502020204030204" pitchFamily="34" charset="0"/>
                <a:cs typeface="Calibri" panose="020F0502020204030204" pitchFamily="34" charset="0"/>
              </a:rPr>
              <a:t>Что представляет система работы?</a:t>
            </a:r>
          </a:p>
        </p:txBody>
      </p:sp>
    </p:spTree>
    <p:extLst>
      <p:ext uri="{BB962C8B-B14F-4D97-AF65-F5344CB8AC3E}">
        <p14:creationId xmlns:p14="http://schemas.microsoft.com/office/powerpoint/2010/main" val="284668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" y="5674980"/>
            <a:ext cx="2755631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34" y="1677555"/>
            <a:ext cx="5535648" cy="31031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553915" y="2571710"/>
            <a:ext cx="4404947" cy="2334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  <a:buClrTx/>
            </a:pPr>
            <a:r>
              <a:rPr lang="ru-RU" sz="2400" kern="1200" spc="-5" dirty="0">
                <a:solidFill>
                  <a:srgbClr val="424242"/>
                </a:solidFill>
                <a:latin typeface="Courier New"/>
                <a:ea typeface="+mn-ea"/>
                <a:cs typeface="Courier New"/>
              </a:rPr>
              <a:t>НЕДОСТАТОЧНЫЙ</a:t>
            </a:r>
            <a:endParaRPr lang="ru-RU" sz="2400" kern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  <a:p>
            <a:pPr marL="12700" marR="5080" lvl="0">
              <a:lnSpc>
                <a:spcPct val="169300"/>
              </a:lnSpc>
              <a:spcBef>
                <a:spcPts val="25"/>
              </a:spcBef>
              <a:buClrTx/>
            </a:pPr>
            <a:r>
              <a:rPr lang="ru-RU" sz="2400" kern="1200" spc="-5" dirty="0">
                <a:solidFill>
                  <a:srgbClr val="424242"/>
                </a:solidFill>
                <a:latin typeface="Courier New"/>
                <a:ea typeface="+mn-ea"/>
                <a:cs typeface="Courier New"/>
              </a:rPr>
              <a:t>СЛАБЫЙ  ЧРЕЗМЕРНЫЙ  ФРАГМЕНТАРНЫЙ  ОТСУТСТВИЕ</a:t>
            </a:r>
            <a:endParaRPr lang="ru-RU" sz="2400" kern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578" y="967154"/>
            <a:ext cx="513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маркеры</a:t>
            </a:r>
          </a:p>
        </p:txBody>
      </p:sp>
    </p:spTree>
    <p:extLst>
      <p:ext uri="{BB962C8B-B14F-4D97-AF65-F5344CB8AC3E}">
        <p14:creationId xmlns:p14="http://schemas.microsoft.com/office/powerpoint/2010/main" val="1719636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" y="5674980"/>
            <a:ext cx="2755631" cy="1012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720" y="1996440"/>
            <a:ext cx="9555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Calibri" panose="020F0502020204030204" pitchFamily="34" charset="0"/>
                <a:cs typeface="Calibri" panose="020F0502020204030204" pitchFamily="34" charset="0"/>
              </a:rPr>
              <a:t>Нет проблемы-нет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1471819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723" y="365125"/>
            <a:ext cx="10580077" cy="707537"/>
          </a:xfrm>
        </p:spPr>
        <p:txBody>
          <a:bodyPr/>
          <a:lstStyle/>
          <a:p>
            <a:r>
              <a:rPr lang="ru-RU" dirty="0"/>
              <a:t>Критерии оценки проекта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2369" y="1072662"/>
            <a:ext cx="10580077" cy="4979621"/>
          </a:xfrm>
        </p:spPr>
        <p:txBody>
          <a:bodyPr/>
          <a:lstStyle/>
          <a:p>
            <a:r>
              <a:rPr lang="ru-RU" sz="2000" dirty="0"/>
              <a:t>Актуальность и социальная значимость проекта</a:t>
            </a:r>
          </a:p>
          <a:p>
            <a:r>
              <a:rPr lang="ru-RU" sz="2000" dirty="0"/>
              <a:t>Логическая связанность и реализуемость проекта, соответствие мероприятий проекта его целям, задачам и ожидаемым результатам</a:t>
            </a:r>
          </a:p>
          <a:p>
            <a:r>
              <a:rPr lang="ru-RU" sz="2000" dirty="0" err="1"/>
              <a:t>Инновационность</a:t>
            </a:r>
            <a:r>
              <a:rPr lang="ru-RU" sz="2000" dirty="0"/>
              <a:t> и уникальность проекта</a:t>
            </a:r>
          </a:p>
          <a:p>
            <a:r>
              <a:rPr lang="ru-RU" sz="2000" dirty="0"/>
              <a:t>Соотношение планируемых расходов на реализацию проекта и его ожидаемых результатов, адекватность, измеримость и достижимость таких результатов</a:t>
            </a:r>
          </a:p>
          <a:p>
            <a:r>
              <a:rPr lang="ru-RU" sz="2000" dirty="0"/>
              <a:t>Реалистичность бюджета проекта и обоснованность планируемых расходов на реализацию проекта</a:t>
            </a:r>
          </a:p>
          <a:p>
            <a:r>
              <a:rPr lang="ru-RU" sz="2000" dirty="0"/>
              <a:t>Масштаб реализации проекта</a:t>
            </a:r>
          </a:p>
          <a:p>
            <a:r>
              <a:rPr lang="ru-RU" sz="2000" dirty="0"/>
              <a:t>Собственный вклад и дополнительные ресурсы, привлекаемые на реализацию проекта, перспективы его дальнейшего развития</a:t>
            </a:r>
          </a:p>
          <a:p>
            <a:r>
              <a:rPr lang="ru-RU" sz="2000" dirty="0"/>
              <a:t>Опыт успешной реализации проектов по соответствующему направлению деятельности</a:t>
            </a:r>
          </a:p>
          <a:p>
            <a:r>
              <a:rPr lang="ru-RU" sz="2000" dirty="0"/>
              <a:t>Соответствие опыта и компетенций команды проекта планируемой деятельности</a:t>
            </a:r>
          </a:p>
          <a:p>
            <a:r>
              <a:rPr lang="ru-RU" sz="2000" dirty="0"/>
              <a:t>Информационная открытость, публичность</a:t>
            </a:r>
          </a:p>
        </p:txBody>
      </p:sp>
    </p:spTree>
    <p:extLst>
      <p:ext uri="{BB962C8B-B14F-4D97-AF65-F5344CB8AC3E}">
        <p14:creationId xmlns:p14="http://schemas.microsoft.com/office/powerpoint/2010/main" val="583492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7" y="5595850"/>
            <a:ext cx="275563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7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«Образование»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7" y="5595850"/>
            <a:ext cx="2755631" cy="101202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984181"/>
              </p:ext>
            </p:extLst>
          </p:nvPr>
        </p:nvGraphicFramePr>
        <p:xfrm>
          <a:off x="1829777" y="1827496"/>
          <a:ext cx="8128000" cy="2973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60285323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526158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689022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38046792"/>
                    </a:ext>
                  </a:extLst>
                </a:gridCol>
              </a:tblGrid>
              <a:tr h="424729">
                <a:tc>
                  <a:txBody>
                    <a:bodyPr/>
                    <a:lstStyle/>
                    <a:p>
                      <a:r>
                        <a:rPr lang="ru-RU" dirty="0"/>
                        <a:t>Наставники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Почему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Задать вопрос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Благодарю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286478"/>
                  </a:ext>
                </a:extLst>
              </a:tr>
              <a:tr h="4247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742749"/>
                  </a:ext>
                </a:extLst>
              </a:tr>
              <a:tr h="4247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88367"/>
                  </a:ext>
                </a:extLst>
              </a:tr>
              <a:tr h="4247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349345"/>
                  </a:ext>
                </a:extLst>
              </a:tr>
              <a:tr h="4247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54475"/>
                  </a:ext>
                </a:extLst>
              </a:tr>
              <a:tr h="4247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39101"/>
                  </a:ext>
                </a:extLst>
              </a:tr>
              <a:tr h="4247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40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0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9110"/>
            <a:ext cx="5220460" cy="3476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22" y="3325640"/>
            <a:ext cx="5160449" cy="3440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2" y="120052"/>
            <a:ext cx="5502558" cy="35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44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Расшифровка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/>
              <a:t>1. Это ваши достижения к которым Вы стремитесь. Вы их превзойдете.</a:t>
            </a:r>
          </a:p>
          <a:p>
            <a:pPr marL="114300" indent="0">
              <a:buNone/>
            </a:pPr>
            <a:r>
              <a:rPr lang="ru-RU" dirty="0"/>
              <a:t>2. Все про ВАС. То что вы цените и эти качества присущи вам.</a:t>
            </a:r>
          </a:p>
          <a:p>
            <a:pPr marL="114300" indent="0">
              <a:buNone/>
            </a:pPr>
            <a:r>
              <a:rPr lang="ru-RU" dirty="0"/>
              <a:t>3. Это тема ваших исследований.</a:t>
            </a:r>
          </a:p>
          <a:p>
            <a:pPr marL="114300" indent="0">
              <a:buNone/>
            </a:pPr>
            <a:r>
              <a:rPr lang="ru-RU" dirty="0"/>
              <a:t>4. Что вы получите в финале Вашей жизни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7" y="5595850"/>
            <a:ext cx="275563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65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ВДЦ «Смена»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7" y="5595850"/>
            <a:ext cx="2755631" cy="101202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1938" y="1825624"/>
            <a:ext cx="8959362" cy="25617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242038" y="2391509"/>
            <a:ext cx="7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Лидер по разработке проектной культуры педагогов и 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1743461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92411" y="112454"/>
            <a:ext cx="10515600" cy="8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ru-RU" sz="3600" b="1" dirty="0">
                <a:solidFill>
                  <a:srgbClr val="2E75B5"/>
                </a:solidFill>
              </a:rPr>
              <a:t>Школа социального проектирования</a:t>
            </a:r>
            <a:endParaRPr sz="3600" b="1" dirty="0">
              <a:solidFill>
                <a:srgbClr val="2E75B5"/>
              </a:solidFill>
            </a:endParaRPr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92411" y="749190"/>
            <a:ext cx="10515600" cy="15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181648" y="2499068"/>
            <a:ext cx="2652293" cy="422558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2957448" y="2499067"/>
            <a:ext cx="3768624" cy="422558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6902694" y="2499067"/>
            <a:ext cx="2590800" cy="42255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9569694" y="2499067"/>
            <a:ext cx="2349080" cy="422558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5" descr="ᐈ Шапка магистра вектор, фото шапки магистра | скачать на Depositphotos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3981" y="3073321"/>
            <a:ext cx="918067" cy="9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 descr="ᐈ Шапка магистра вектор, фото шапки магистра | скачать на Depositphotos®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8406" y="5463440"/>
            <a:ext cx="1133188" cy="113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descr="ᐈ Шапка магистра вектор, фото шапки магистра | скачать на Depositphotos®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7852" y="2053927"/>
            <a:ext cx="419881" cy="419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83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3657600" y="1365650"/>
            <a:ext cx="7899727" cy="311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8250" cy="5846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88" y="2294034"/>
            <a:ext cx="6844612" cy="45639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" y="121978"/>
            <a:ext cx="4733342" cy="6311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13" y="152919"/>
            <a:ext cx="4861849" cy="6280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82" y="3996248"/>
            <a:ext cx="5624610" cy="28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5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2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ru-RU" sz="3600" b="1" u="sng" dirty="0" smtClean="0">
                <a:solidFill>
                  <a:srgbClr val="2E75B5"/>
                </a:solidFill>
              </a:rPr>
              <a:t>Гранты</a:t>
            </a:r>
            <a:endParaRPr sz="3600" b="1" u="sng" dirty="0">
              <a:solidFill>
                <a:srgbClr val="2E75B5"/>
              </a:solidFill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3657600" y="1365650"/>
            <a:ext cx="7899727" cy="311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4294" y="597159"/>
            <a:ext cx="7576457" cy="4994383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Федеральные</a:t>
            </a:r>
          </a:p>
          <a:p>
            <a:r>
              <a:rPr lang="ru-RU" dirty="0" smtClean="0"/>
              <a:t>Фонд президентских грантов</a:t>
            </a:r>
          </a:p>
          <a:p>
            <a:r>
              <a:rPr lang="ru-RU" dirty="0" smtClean="0"/>
              <a:t>Фонд культурных инициатив</a:t>
            </a:r>
          </a:p>
          <a:p>
            <a:r>
              <a:rPr lang="ru-RU" dirty="0" err="1" smtClean="0"/>
              <a:t>Росмолодежь</a:t>
            </a: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Региональные</a:t>
            </a:r>
          </a:p>
          <a:p>
            <a:r>
              <a:rPr lang="ru-RU" dirty="0" smtClean="0"/>
              <a:t>Фонды</a:t>
            </a:r>
          </a:p>
          <a:p>
            <a:pPr marL="114300" indent="0">
              <a:buNone/>
            </a:pPr>
            <a:r>
              <a:rPr lang="ru-RU" dirty="0" smtClean="0"/>
              <a:t>Частные Фонды</a:t>
            </a:r>
          </a:p>
          <a:p>
            <a:r>
              <a:rPr lang="ru-RU" dirty="0" smtClean="0"/>
              <a:t>Фонд Владимира Потанина</a:t>
            </a:r>
          </a:p>
          <a:p>
            <a:r>
              <a:rPr lang="ru-RU" dirty="0" smtClean="0"/>
              <a:t>Рыбаков Фонд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80" y="5591543"/>
            <a:ext cx="275563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9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176664" y="326571"/>
            <a:ext cx="11281328" cy="92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2E75B5"/>
              </a:buClr>
              <a:buSzPts val="3600"/>
            </a:pPr>
            <a:r>
              <a:rPr lang="ru-RU" sz="3600" b="1" dirty="0" smtClean="0">
                <a:solidFill>
                  <a:srgbClr val="2E75B5"/>
                </a:solidFill>
              </a:rPr>
              <a:t>Фонд Президентских грантов </a:t>
            </a:r>
            <a:r>
              <a:rPr lang="en-US" sz="3600" b="1" dirty="0" smtClean="0">
                <a:solidFill>
                  <a:srgbClr val="2E75B5"/>
                </a:solidFill>
              </a:rPr>
              <a:t>https</a:t>
            </a:r>
            <a:r>
              <a:rPr lang="en-US" sz="3600" b="1" dirty="0">
                <a:solidFill>
                  <a:srgbClr val="2E75B5"/>
                </a:solidFill>
              </a:rPr>
              <a:t>://</a:t>
            </a:r>
            <a:r>
              <a:rPr lang="ru-RU" sz="3600" b="1" dirty="0" err="1">
                <a:solidFill>
                  <a:srgbClr val="2E75B5"/>
                </a:solidFill>
              </a:rPr>
              <a:t>президентскиегранты.рф</a:t>
            </a:r>
            <a:r>
              <a:rPr lang="ru-RU" sz="3600" b="1" dirty="0" smtClean="0">
                <a:solidFill>
                  <a:srgbClr val="2E75B5"/>
                </a:solidFill>
              </a:rPr>
              <a:t>/</a:t>
            </a:r>
            <a:endParaRPr sz="3600" b="1" dirty="0">
              <a:solidFill>
                <a:srgbClr val="2E75B5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64" y="5650948"/>
            <a:ext cx="2755631" cy="1012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4872" y="2165677"/>
            <a:ext cx="98344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24 345 проектов поддержано за 5 </a:t>
            </a:r>
            <a:r>
              <a:rPr lang="ru-RU" sz="3200" dirty="0" smtClean="0"/>
              <a:t>лет</a:t>
            </a:r>
          </a:p>
          <a:p>
            <a:endParaRPr lang="ru-RU" sz="3200" dirty="0"/>
          </a:p>
          <a:p>
            <a:r>
              <a:rPr lang="ru-RU" sz="3200" dirty="0"/>
              <a:t>Общая сумма выделенных грантов – 51 млрд рублей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" y="5525969"/>
            <a:ext cx="2755631" cy="1012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15" y="422527"/>
            <a:ext cx="10731690" cy="53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32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558</Words>
  <Application>Microsoft Office PowerPoint</Application>
  <PresentationFormat>Широкоэкранный</PresentationFormat>
  <Paragraphs>79</Paragraphs>
  <Slides>32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Times New Roman</vt:lpstr>
      <vt:lpstr>Тема Office</vt:lpstr>
      <vt:lpstr>Презентация PowerPoint</vt:lpstr>
      <vt:lpstr>Добрый день! Кто мы?</vt:lpstr>
      <vt:lpstr>Презентация PowerPoint</vt:lpstr>
      <vt:lpstr>Презентация PowerPoint</vt:lpstr>
      <vt:lpstr>Презентация PowerPoint</vt:lpstr>
      <vt:lpstr>Презентация PowerPoint</vt:lpstr>
      <vt:lpstr>Гранты</vt:lpstr>
      <vt:lpstr>Фонд Президентских грантов https://президентскиегранты.рф/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Давайте дружить 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«Мировое кафе»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оценки проекта</vt:lpstr>
      <vt:lpstr>Презентация PowerPoint</vt:lpstr>
      <vt:lpstr>Тест «Образование»</vt:lpstr>
      <vt:lpstr>Расшифровка</vt:lpstr>
      <vt:lpstr>ВДЦ «Смена»</vt:lpstr>
      <vt:lpstr>Школа социального проектирования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нудьга</dc:creator>
  <cp:lastModifiedBy>nudga</cp:lastModifiedBy>
  <cp:revision>39</cp:revision>
  <dcterms:modified xsi:type="dcterms:W3CDTF">2022-10-12T04:32:48Z</dcterms:modified>
</cp:coreProperties>
</file>